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4.svg" ContentType="image/svg+xml"/>
  <Override PartName="/ppt/media/image15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Barlow" panose="00000800000000000000" pitchFamily="34" charset="0"/>
      <p:bold r:id="rId16"/>
    </p:embeddedFont>
    <p:embeddedFont>
      <p:font typeface="Barlow" panose="00000800000000000000" pitchFamily="34" charset="-122"/>
      <p:bold r:id="rId17"/>
    </p:embeddedFont>
    <p:embeddedFont>
      <p:font typeface="Barlow" panose="00000800000000000000" pitchFamily="34" charset="-120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7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8.png"/><Relationship Id="rId10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sv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25472"/>
            <a:ext cx="7415927" cy="1371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Unveiling Insights: An AI/ML Text Mining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295775"/>
            <a:ext cx="4154091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Presented by Vignesh Mudaliyar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5008959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Date: January 05 2026</a:t>
            </a:r>
            <a:endParaRPr lang="en-US" sz="1900" dirty="0"/>
          </a:p>
        </p:txBody>
      </p:sp>
      <p:sp>
        <p:nvSpPr>
          <p:cNvPr id="6" name="Rectangles 5"/>
          <p:cNvSpPr/>
          <p:nvPr/>
        </p:nvSpPr>
        <p:spPr>
          <a:xfrm>
            <a:off x="12409170" y="7369810"/>
            <a:ext cx="2225040" cy="85979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64037" y="737235"/>
            <a:ext cx="1290638" cy="464106"/>
          </a:xfrm>
          <a:prstGeom prst="roundRect">
            <a:avLst>
              <a:gd name="adj" fmla="val 63836"/>
            </a:avLst>
          </a:prstGeom>
          <a:solidFill>
            <a:srgbClr val="004D36"/>
          </a:solidFill>
        </p:spPr>
      </p:sp>
      <p:sp>
        <p:nvSpPr>
          <p:cNvPr id="4" name="Text 1"/>
          <p:cNvSpPr/>
          <p:nvPr/>
        </p:nvSpPr>
        <p:spPr>
          <a:xfrm>
            <a:off x="1012150" y="811292"/>
            <a:ext cx="994410" cy="3159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OBJECTIVE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300043"/>
            <a:ext cx="5656421" cy="548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Deconstructing Knowledge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864037" y="2218849"/>
            <a:ext cx="3584496" cy="2710815"/>
          </a:xfrm>
          <a:prstGeom prst="roundRect">
            <a:avLst>
              <a:gd name="adj" fmla="val 5397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33557" y="2218849"/>
            <a:ext cx="121920" cy="2710815"/>
          </a:xfrm>
          <a:prstGeom prst="roundRect">
            <a:avLst>
              <a:gd name="adj" fmla="val 303750"/>
            </a:avLst>
          </a:prstGeom>
          <a:solidFill>
            <a:srgbClr val="16FFBB"/>
          </a:solidFill>
        </p:spPr>
      </p:sp>
      <p:sp>
        <p:nvSpPr>
          <p:cNvPr id="8" name="Text 5"/>
          <p:cNvSpPr/>
          <p:nvPr/>
        </p:nvSpPr>
        <p:spPr>
          <a:xfrm>
            <a:off x="1232773" y="2496145"/>
            <a:ext cx="2938463" cy="822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 Core Concepts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232773" y="3467219"/>
            <a:ext cx="2938463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Extracting foundational AI and Machine Learning principles.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4695349" y="2218849"/>
            <a:ext cx="3584615" cy="2710815"/>
          </a:xfrm>
          <a:prstGeom prst="roundRect">
            <a:avLst>
              <a:gd name="adj" fmla="val 5397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664869" y="2218849"/>
            <a:ext cx="121920" cy="2710815"/>
          </a:xfrm>
          <a:prstGeom prst="roundRect">
            <a:avLst>
              <a:gd name="adj" fmla="val 303750"/>
            </a:avLst>
          </a:prstGeom>
          <a:solidFill>
            <a:srgbClr val="29DDDA"/>
          </a:solidFill>
        </p:spPr>
      </p:sp>
      <p:sp>
        <p:nvSpPr>
          <p:cNvPr id="12" name="Text 9"/>
          <p:cNvSpPr/>
          <p:nvPr/>
        </p:nvSpPr>
        <p:spPr>
          <a:xfrm>
            <a:off x="5064085" y="2496145"/>
            <a:ext cx="2938582" cy="822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Keyword Identification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5064085" y="3467219"/>
            <a:ext cx="2938582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Pinpointing critical terminology and emerging themes.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64037" y="5176480"/>
            <a:ext cx="3584496" cy="2315766"/>
          </a:xfrm>
          <a:prstGeom prst="roundRect">
            <a:avLst>
              <a:gd name="adj" fmla="val 631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33557" y="5176480"/>
            <a:ext cx="121920" cy="2315766"/>
          </a:xfrm>
          <a:prstGeom prst="roundRect">
            <a:avLst>
              <a:gd name="adj" fmla="val 303750"/>
            </a:avLst>
          </a:prstGeom>
          <a:solidFill>
            <a:srgbClr val="37A7E7"/>
          </a:solidFill>
        </p:spPr>
      </p:sp>
      <p:sp>
        <p:nvSpPr>
          <p:cNvPr id="16" name="Text 13"/>
          <p:cNvSpPr/>
          <p:nvPr/>
        </p:nvSpPr>
        <p:spPr>
          <a:xfrm>
            <a:off x="1232773" y="5453777"/>
            <a:ext cx="2938463" cy="822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Frequency Analysis</a:t>
            </a:r>
            <a:endParaRPr lang="en-US" sz="2550" dirty="0"/>
          </a:p>
        </p:txBody>
      </p:sp>
      <p:sp>
        <p:nvSpPr>
          <p:cNvPr id="17" name="Text 14"/>
          <p:cNvSpPr/>
          <p:nvPr/>
        </p:nvSpPr>
        <p:spPr>
          <a:xfrm>
            <a:off x="1232773" y="6424851"/>
            <a:ext cx="2938463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Quantifying the prevalence of key terms and phrases.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07323" y="566380"/>
            <a:ext cx="1360170" cy="387191"/>
          </a:xfrm>
          <a:prstGeom prst="roundRect">
            <a:avLst>
              <a:gd name="adj" fmla="val 63840"/>
            </a:avLst>
          </a:prstGeom>
          <a:solidFill>
            <a:srgbClr val="004D36"/>
          </a:solidFill>
        </p:spPr>
      </p:sp>
      <p:sp>
        <p:nvSpPr>
          <p:cNvPr id="4" name="Text 1"/>
          <p:cNvSpPr/>
          <p:nvPr/>
        </p:nvSpPr>
        <p:spPr>
          <a:xfrm>
            <a:off x="6330910" y="628174"/>
            <a:ext cx="1112996" cy="2636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METHODOLOGY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207323" y="1035963"/>
            <a:ext cx="5757863" cy="4577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Systematic Text Mining Workflow</a:t>
            </a:r>
            <a:endParaRPr lang="en-US" sz="285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07323" y="1802725"/>
            <a:ext cx="617934" cy="114300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7031236" y="2008703"/>
            <a:ext cx="2746415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Text Cleaning</a:t>
            </a:r>
            <a:endParaRPr lang="en-US" sz="215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7031236" y="2475548"/>
            <a:ext cx="6878241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Removing noise, special characters, and irrelevant information.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16291" y="3244572"/>
            <a:ext cx="617934" cy="114300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7340203" y="3450550"/>
            <a:ext cx="2746415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Tokenization</a:t>
            </a:r>
            <a:endParaRPr lang="en-US" sz="215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7340203" y="3917394"/>
            <a:ext cx="6569273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Breaking down text into individual words or units.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825258" y="4686419"/>
            <a:ext cx="617934" cy="114300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7649170" y="4892397"/>
            <a:ext cx="2746415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Stopword Removal</a:t>
            </a:r>
            <a:endParaRPr lang="en-US" sz="2150" dirty="0"/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7649170" y="5359241"/>
            <a:ext cx="6260306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Eliminating common, uninformative words (e.g., "the," "is").</a:t>
            </a:r>
            <a:endParaRPr lang="en-US" sz="1600" dirty="0"/>
          </a:p>
        </p:txBody>
      </p:sp>
      <p:sp>
        <p:nvSpPr>
          <p:cNvPr id="16" name="Text 9"/>
          <p:cNvSpPr/>
          <p:nvPr>
            <p:custDataLst>
              <p:tags r:id="rId14"/>
            </p:custDataLst>
          </p:nvPr>
        </p:nvSpPr>
        <p:spPr>
          <a:xfrm>
            <a:off x="7958138" y="6334244"/>
            <a:ext cx="2746415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N-gram Analysis</a:t>
            </a:r>
            <a:endParaRPr lang="en-US" sz="2150" dirty="0"/>
          </a:p>
        </p:txBody>
      </p:sp>
      <p:sp>
        <p:nvSpPr>
          <p:cNvPr id="17" name="Text 10"/>
          <p:cNvSpPr/>
          <p:nvPr>
            <p:custDataLst>
              <p:tags r:id="rId15"/>
            </p:custDataLst>
          </p:nvPr>
        </p:nvSpPr>
        <p:spPr>
          <a:xfrm>
            <a:off x="7958138" y="6801088"/>
            <a:ext cx="5951339" cy="659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Identifying sequences of words (bigrams, trigrams) for contextual understanding.</a:t>
            </a:r>
            <a:endParaRPr lang="en-US" sz="1600" dirty="0"/>
          </a:p>
        </p:txBody>
      </p:sp>
      <p:sp>
        <p:nvSpPr>
          <p:cNvPr id="18" name="Rectangles 17"/>
          <p:cNvSpPr/>
          <p:nvPr/>
        </p:nvSpPr>
        <p:spPr>
          <a:xfrm>
            <a:off x="12409170" y="7369810"/>
            <a:ext cx="2225040" cy="85979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34503" y="6290429"/>
            <a:ext cx="617934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0549" y="456128"/>
            <a:ext cx="785217" cy="311944"/>
          </a:xfrm>
          <a:prstGeom prst="roundRect">
            <a:avLst>
              <a:gd name="adj" fmla="val 63821"/>
            </a:avLst>
          </a:prstGeom>
          <a:solidFill>
            <a:srgbClr val="004D36"/>
          </a:solidFill>
        </p:spPr>
      </p:sp>
      <p:sp>
        <p:nvSpPr>
          <p:cNvPr id="3" name="Text 1"/>
          <p:cNvSpPr/>
          <p:nvPr/>
        </p:nvSpPr>
        <p:spPr>
          <a:xfrm>
            <a:off x="680085" y="505897"/>
            <a:ext cx="586145" cy="212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ANALYSIS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80549" y="834390"/>
            <a:ext cx="3440549" cy="3686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 Frequency Insights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580549" y="1451848"/>
            <a:ext cx="13469302" cy="2652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Identifying the most prominent individual terms within the document.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90" y="1903730"/>
            <a:ext cx="13077825" cy="631571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12872720" y="7669530"/>
            <a:ext cx="1761490" cy="56007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256109"/>
            <a:ext cx="1168598" cy="464106"/>
          </a:xfrm>
          <a:prstGeom prst="roundRect">
            <a:avLst>
              <a:gd name="adj" fmla="val 63836"/>
            </a:avLst>
          </a:prstGeom>
          <a:solidFill>
            <a:srgbClr val="004D36"/>
          </a:solidFill>
        </p:spPr>
      </p:sp>
      <p:sp>
        <p:nvSpPr>
          <p:cNvPr id="3" name="Text 1"/>
          <p:cNvSpPr/>
          <p:nvPr/>
        </p:nvSpPr>
        <p:spPr>
          <a:xfrm>
            <a:off x="1012150" y="1330166"/>
            <a:ext cx="872371" cy="3159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ANALYSIS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1818918"/>
            <a:ext cx="6388179" cy="548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Bigrams: Connecting Concepts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864037" y="2737723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Top 10 two-word phrases revealing common conceptual pairings.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4037" y="3410426"/>
            <a:ext cx="12902327" cy="3563064"/>
          </a:xfrm>
          <a:prstGeom prst="roundRect">
            <a:avLst>
              <a:gd name="adj" fmla="val 103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879277" y="3425666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1126093" y="3581400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Neural Network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65827" y="3581400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Machine Learning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277" y="4132183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1126093" y="4287917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Deep Learning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565827" y="4287917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Data Science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483870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1126093" y="4994434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Artificial Intelligence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565827" y="4994434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Computer Vision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5545217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1126093" y="5700951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Large Scale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565827" y="5700951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Predictive Models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79277" y="6251734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1126093" y="6407468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Natural Language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65827" y="6407468"/>
            <a:ext cx="59384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Processing Algorithms</a:t>
            </a:r>
            <a:endParaRPr lang="en-US" sz="1900" dirty="0"/>
          </a:p>
        </p:txBody>
      </p:sp>
      <p:sp>
        <p:nvSpPr>
          <p:cNvPr id="22" name="Rectangles 21"/>
          <p:cNvSpPr/>
          <p:nvPr/>
        </p:nvSpPr>
        <p:spPr>
          <a:xfrm>
            <a:off x="12872720" y="7669530"/>
            <a:ext cx="1761490" cy="56007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845231"/>
            <a:ext cx="1168598" cy="464106"/>
          </a:xfrm>
          <a:prstGeom prst="roundRect">
            <a:avLst>
              <a:gd name="adj" fmla="val 63836"/>
            </a:avLst>
          </a:prstGeom>
          <a:solidFill>
            <a:srgbClr val="004D36"/>
          </a:solidFill>
        </p:spPr>
      </p:sp>
      <p:sp>
        <p:nvSpPr>
          <p:cNvPr id="3" name="Text 1"/>
          <p:cNvSpPr/>
          <p:nvPr/>
        </p:nvSpPr>
        <p:spPr>
          <a:xfrm>
            <a:off x="1012150" y="1919288"/>
            <a:ext cx="872371" cy="3159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ANALYSIS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2408039"/>
            <a:ext cx="5666899" cy="548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Trigrams: Contextual Depth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864037" y="3326844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Top 10 three-word phrases offering richer contextual understanding.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4037" y="3999548"/>
            <a:ext cx="4136231" cy="1240393"/>
          </a:xfrm>
          <a:prstGeom prst="roundRect">
            <a:avLst>
              <a:gd name="adj" fmla="val 2985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41333" y="4276844"/>
            <a:ext cx="2909888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Deep Neural Networks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5247084" y="3999548"/>
            <a:ext cx="4136231" cy="1240393"/>
          </a:xfrm>
          <a:prstGeom prst="roundRect">
            <a:avLst>
              <a:gd name="adj" fmla="val 2985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524381" y="4276844"/>
            <a:ext cx="3300532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 Models</a:t>
            </a:r>
            <a:endParaRPr lang="en-US" sz="2150" dirty="0"/>
          </a:p>
        </p:txBody>
      </p:sp>
      <p:sp>
        <p:nvSpPr>
          <p:cNvPr id="10" name="Shape 8"/>
          <p:cNvSpPr/>
          <p:nvPr/>
        </p:nvSpPr>
        <p:spPr>
          <a:xfrm>
            <a:off x="9630132" y="3999548"/>
            <a:ext cx="4136231" cy="1240393"/>
          </a:xfrm>
          <a:prstGeom prst="roundRect">
            <a:avLst>
              <a:gd name="adj" fmla="val 2985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07429" y="4276844"/>
            <a:ext cx="3581638" cy="685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Natural Language Processing</a:t>
            </a:r>
            <a:endParaRPr lang="en-US" sz="2150" dirty="0"/>
          </a:p>
        </p:txBody>
      </p:sp>
      <p:sp>
        <p:nvSpPr>
          <p:cNvPr id="12" name="Shape 10"/>
          <p:cNvSpPr/>
          <p:nvPr/>
        </p:nvSpPr>
        <p:spPr>
          <a:xfrm>
            <a:off x="864037" y="5486757"/>
            <a:ext cx="6327696" cy="897493"/>
          </a:xfrm>
          <a:prstGeom prst="roundRect">
            <a:avLst>
              <a:gd name="adj" fmla="val 41263"/>
            </a:avLst>
          </a:prstGeom>
          <a:solidFill>
            <a:srgbClr val="0A081B"/>
          </a:solidFill>
          <a:ln w="30480">
            <a:solidFill>
              <a:schemeClr val="accent1">
                <a:lumMod val="75000"/>
              </a:scheme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41333" y="5764054"/>
            <a:ext cx="3875723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Systems</a:t>
            </a:r>
            <a:endParaRPr lang="en-US" sz="2150" dirty="0"/>
          </a:p>
        </p:txBody>
      </p:sp>
      <p:sp>
        <p:nvSpPr>
          <p:cNvPr id="14" name="Shape 12"/>
          <p:cNvSpPr/>
          <p:nvPr/>
        </p:nvSpPr>
        <p:spPr>
          <a:xfrm>
            <a:off x="7438549" y="5486757"/>
            <a:ext cx="6327815" cy="897493"/>
          </a:xfrm>
          <a:prstGeom prst="roundRect">
            <a:avLst>
              <a:gd name="adj" fmla="val 4126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715845" y="5764054"/>
            <a:ext cx="2941677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Computer Vision Tasks</a:t>
            </a:r>
            <a:endParaRPr lang="en-US" sz="2150" dirty="0"/>
          </a:p>
        </p:txBody>
      </p:sp>
      <p:sp>
        <p:nvSpPr>
          <p:cNvPr id="16" name="Rectangles 15"/>
          <p:cNvSpPr/>
          <p:nvPr/>
        </p:nvSpPr>
        <p:spPr>
          <a:xfrm>
            <a:off x="12872720" y="7669530"/>
            <a:ext cx="1761490" cy="56007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64037" y="2118003"/>
            <a:ext cx="1852493" cy="464106"/>
          </a:xfrm>
          <a:prstGeom prst="roundRect">
            <a:avLst>
              <a:gd name="adj" fmla="val 63836"/>
            </a:avLst>
          </a:prstGeom>
          <a:solidFill>
            <a:srgbClr val="004D36"/>
          </a:solidFill>
        </p:spPr>
      </p:sp>
      <p:sp>
        <p:nvSpPr>
          <p:cNvPr id="4" name="Text 1"/>
          <p:cNvSpPr/>
          <p:nvPr/>
        </p:nvSpPr>
        <p:spPr>
          <a:xfrm>
            <a:off x="1012150" y="2192060"/>
            <a:ext cx="1556266" cy="3159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VISUAL SUMMARY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2680811"/>
            <a:ext cx="6346865" cy="548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Word Cloud: A Panoramic View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864037" y="3599617"/>
            <a:ext cx="741592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The word cloud visually emphasizes the most recurring themes: </a:t>
            </a:r>
            <a:r>
              <a:rPr lang="en-US" sz="1900" dirty="0">
                <a:solidFill>
                  <a:srgbClr val="16FFBB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Learning, Model, Data, Neural, Network, and AI</a:t>
            </a: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667369"/>
            <a:ext cx="7415927" cy="1444109"/>
          </a:xfrm>
          <a:prstGeom prst="roundRect">
            <a:avLst>
              <a:gd name="adj" fmla="val 25644"/>
            </a:avLst>
          </a:prstGeom>
          <a:solidFill>
            <a:srgbClr val="004D36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53" y="5049441"/>
            <a:ext cx="308610" cy="2468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66280" y="4975860"/>
            <a:ext cx="636686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Larger font sizes indicate higher frequency and significance within the document.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04505" y="3506986"/>
            <a:ext cx="1729145" cy="431959"/>
          </a:xfrm>
          <a:prstGeom prst="roundRect">
            <a:avLst>
              <a:gd name="adj" fmla="val 63856"/>
            </a:avLst>
          </a:prstGeom>
          <a:solidFill>
            <a:srgbClr val="004D36"/>
          </a:solidFill>
        </p:spPr>
      </p:sp>
      <p:sp>
        <p:nvSpPr>
          <p:cNvPr id="4" name="Text 1"/>
          <p:cNvSpPr/>
          <p:nvPr/>
        </p:nvSpPr>
        <p:spPr>
          <a:xfrm>
            <a:off x="942380" y="3575923"/>
            <a:ext cx="1453396" cy="2940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KEY DISCOVERIES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04505" y="4030861"/>
            <a:ext cx="4573429" cy="5107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Unlocking Core Insights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804505" y="4886325"/>
            <a:ext cx="4187190" cy="689491"/>
          </a:xfrm>
          <a:prstGeom prst="roundRect">
            <a:avLst>
              <a:gd name="adj" fmla="val 48006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5698" y="5058728"/>
            <a:ext cx="344686" cy="3446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4296" y="5805607"/>
            <a:ext cx="2554010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Dominant Concepts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034296" y="6262688"/>
            <a:ext cx="3727609" cy="1103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Focus on "Deep Learning," "Neural Networks," and "Machine Learning" as central pillars.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5221486" y="4886325"/>
            <a:ext cx="4187309" cy="689491"/>
          </a:xfrm>
          <a:prstGeom prst="roundRect">
            <a:avLst>
              <a:gd name="adj" fmla="val 48006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2798" y="5058728"/>
            <a:ext cx="344686" cy="34468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277" y="5805607"/>
            <a:ext cx="2731889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Recurring Terminology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451277" y="6262688"/>
            <a:ext cx="3727728" cy="1103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"Data," "Models," and "Algorithms" are fundamental to the discussed methodologies.</a:t>
            </a:r>
            <a:endParaRPr lang="en-US" sz="1800" dirty="0"/>
          </a:p>
        </p:txBody>
      </p:sp>
      <p:sp>
        <p:nvSpPr>
          <p:cNvPr id="14" name="Shape 9"/>
          <p:cNvSpPr/>
          <p:nvPr/>
        </p:nvSpPr>
        <p:spPr>
          <a:xfrm>
            <a:off x="9638586" y="4886325"/>
            <a:ext cx="4187309" cy="689491"/>
          </a:xfrm>
          <a:prstGeom prst="roundRect">
            <a:avLst>
              <a:gd name="adj" fmla="val 48006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9897" y="5058728"/>
            <a:ext cx="344686" cy="34468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868376" y="5805607"/>
            <a:ext cx="2554010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Phrases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9868376" y="6262688"/>
            <a:ext cx="3727728" cy="1103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Strong emphasis on "Natural Language Processing" and "Computer Vision" applications.</a:t>
            </a:r>
            <a:endParaRPr lang="en-US" sz="1800" dirty="0"/>
          </a:p>
        </p:txBody>
      </p:sp>
      <p:sp>
        <p:nvSpPr>
          <p:cNvPr id="18" name="Rectangles 17"/>
          <p:cNvSpPr/>
          <p:nvPr/>
        </p:nvSpPr>
        <p:spPr>
          <a:xfrm>
            <a:off x="12872720" y="7669530"/>
            <a:ext cx="1761490" cy="56007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802" y="398978"/>
            <a:ext cx="668060" cy="272653"/>
          </a:xfrm>
          <a:prstGeom prst="roundRect">
            <a:avLst>
              <a:gd name="adj" fmla="val 63859"/>
            </a:avLst>
          </a:prstGeom>
          <a:solidFill>
            <a:srgbClr val="004D36"/>
          </a:solidFill>
        </p:spPr>
      </p:sp>
      <p:sp>
        <p:nvSpPr>
          <p:cNvPr id="3" name="Text 1"/>
          <p:cNvSpPr/>
          <p:nvPr/>
        </p:nvSpPr>
        <p:spPr>
          <a:xfrm>
            <a:off x="594836" y="442436"/>
            <a:ext cx="493990" cy="185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OUTLOOK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507802" y="729615"/>
            <a:ext cx="3750707" cy="322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Future Directions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07802" y="1414463"/>
            <a:ext cx="1934528" cy="2418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Summary of Findings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07802" y="1801297"/>
            <a:ext cx="6630472" cy="2321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100" dirty="0">
                <a:solidFill>
                  <a:srgbClr val="16FFBB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Comprehensive overview</a:t>
            </a:r>
            <a:r>
              <a:rPr lang="en-US" sz="11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 of AI/ML landscape.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7802" y="2084189"/>
            <a:ext cx="6630472" cy="2321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1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Identified </a:t>
            </a:r>
            <a:r>
              <a:rPr lang="en-US" sz="1100" dirty="0">
                <a:solidFill>
                  <a:srgbClr val="29DDDA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key technologies</a:t>
            </a:r>
            <a:r>
              <a:rPr lang="en-US" sz="11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 and their interconnections.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7802" y="2367082"/>
            <a:ext cx="6630472" cy="2321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SzPct val="100000"/>
              <a:buNone/>
            </a:pPr>
            <a:r>
              <a:rPr lang="en-US" sz="11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Established </a:t>
            </a:r>
            <a:r>
              <a:rPr lang="en-US" sz="1100" dirty="0">
                <a:solidFill>
                  <a:srgbClr val="37A7E7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foundational vocabulary</a:t>
            </a:r>
            <a:r>
              <a:rPr lang="en-US" sz="11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 for further research.</a:t>
            </a:r>
            <a:endParaRPr lang="en-US" sz="11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2762250"/>
            <a:ext cx="6630670" cy="519684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9747" y="1414463"/>
            <a:ext cx="1934528" cy="2418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Work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99747" y="2036921"/>
            <a:ext cx="6630472" cy="1101566"/>
          </a:xfrm>
          <a:prstGeom prst="roundRect">
            <a:avLst>
              <a:gd name="adj" fmla="val 6641"/>
            </a:avLst>
          </a:prstGeom>
          <a:solidFill>
            <a:srgbClr val="0A081B">
              <a:alpha val="75000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7499747" y="2021681"/>
            <a:ext cx="6630472" cy="60960"/>
          </a:xfrm>
          <a:prstGeom prst="roundRect">
            <a:avLst>
              <a:gd name="adj" fmla="val 357027"/>
            </a:avLst>
          </a:prstGeom>
          <a:solidFill>
            <a:srgbClr val="16FFBB"/>
          </a:solidFill>
        </p:spPr>
      </p:sp>
      <p:sp>
        <p:nvSpPr>
          <p:cNvPr id="13" name="Shape 10"/>
          <p:cNvSpPr/>
          <p:nvPr/>
        </p:nvSpPr>
        <p:spPr>
          <a:xfrm>
            <a:off x="10597336" y="1819394"/>
            <a:ext cx="435173" cy="435173"/>
          </a:xfrm>
          <a:prstGeom prst="roundRect">
            <a:avLst>
              <a:gd name="adj" fmla="val 210123"/>
            </a:avLst>
          </a:prstGeom>
          <a:solidFill>
            <a:srgbClr val="16FFBB"/>
          </a:solidFill>
        </p:spPr>
      </p:sp>
      <p:sp>
        <p:nvSpPr>
          <p:cNvPr id="14" name="Text 11"/>
          <p:cNvSpPr/>
          <p:nvPr/>
        </p:nvSpPr>
        <p:spPr>
          <a:xfrm>
            <a:off x="10727829" y="1928217"/>
            <a:ext cx="174069" cy="2175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660005" y="2399586"/>
            <a:ext cx="1612106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Predictive Analysis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660005" y="2746058"/>
            <a:ext cx="6309955" cy="2321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Applying models to forecast trends and outcomes.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7499747" y="3501033"/>
            <a:ext cx="6630472" cy="1101566"/>
          </a:xfrm>
          <a:prstGeom prst="roundRect">
            <a:avLst>
              <a:gd name="adj" fmla="val 6641"/>
            </a:avLst>
          </a:prstGeom>
          <a:solidFill>
            <a:srgbClr val="0A081B">
              <a:alpha val="75000"/>
            </a:srgbClr>
          </a:solidFill>
        </p:spPr>
      </p:sp>
      <p:sp>
        <p:nvSpPr>
          <p:cNvPr id="18" name="Shape 15"/>
          <p:cNvSpPr/>
          <p:nvPr/>
        </p:nvSpPr>
        <p:spPr>
          <a:xfrm>
            <a:off x="7499747" y="3485793"/>
            <a:ext cx="6630472" cy="60960"/>
          </a:xfrm>
          <a:prstGeom prst="roundRect">
            <a:avLst>
              <a:gd name="adj" fmla="val 357027"/>
            </a:avLst>
          </a:prstGeom>
          <a:solidFill>
            <a:srgbClr val="29DDDA"/>
          </a:solidFill>
        </p:spPr>
      </p:sp>
      <p:sp>
        <p:nvSpPr>
          <p:cNvPr id="19" name="Shape 16"/>
          <p:cNvSpPr/>
          <p:nvPr/>
        </p:nvSpPr>
        <p:spPr>
          <a:xfrm>
            <a:off x="10597336" y="3283506"/>
            <a:ext cx="435173" cy="435173"/>
          </a:xfrm>
          <a:prstGeom prst="roundRect">
            <a:avLst>
              <a:gd name="adj" fmla="val 210123"/>
            </a:avLst>
          </a:prstGeom>
          <a:solidFill>
            <a:srgbClr val="16FFBB"/>
          </a:solidFill>
        </p:spPr>
      </p:sp>
      <p:sp>
        <p:nvSpPr>
          <p:cNvPr id="20" name="Text 17"/>
          <p:cNvSpPr/>
          <p:nvPr/>
        </p:nvSpPr>
        <p:spPr>
          <a:xfrm>
            <a:off x="10727829" y="3392329"/>
            <a:ext cx="174069" cy="2175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7660005" y="3863697"/>
            <a:ext cx="2032992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Summarization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660005" y="4210169"/>
            <a:ext cx="6309955" cy="2321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Developing systems for concise document condensation.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7499747" y="4965144"/>
            <a:ext cx="6630472" cy="1101566"/>
          </a:xfrm>
          <a:prstGeom prst="roundRect">
            <a:avLst>
              <a:gd name="adj" fmla="val 6641"/>
            </a:avLst>
          </a:prstGeom>
          <a:solidFill>
            <a:srgbClr val="0A081B">
              <a:alpha val="75000"/>
            </a:srgbClr>
          </a:solidFill>
        </p:spPr>
      </p:sp>
      <p:sp>
        <p:nvSpPr>
          <p:cNvPr id="24" name="Shape 21"/>
          <p:cNvSpPr/>
          <p:nvPr/>
        </p:nvSpPr>
        <p:spPr>
          <a:xfrm>
            <a:off x="7499747" y="4949904"/>
            <a:ext cx="6630472" cy="60960"/>
          </a:xfrm>
          <a:prstGeom prst="roundRect">
            <a:avLst>
              <a:gd name="adj" fmla="val 357027"/>
            </a:avLst>
          </a:prstGeom>
          <a:solidFill>
            <a:srgbClr val="37A7E7"/>
          </a:solidFill>
        </p:spPr>
      </p:sp>
      <p:sp>
        <p:nvSpPr>
          <p:cNvPr id="25" name="Shape 22"/>
          <p:cNvSpPr/>
          <p:nvPr/>
        </p:nvSpPr>
        <p:spPr>
          <a:xfrm>
            <a:off x="10597336" y="4747617"/>
            <a:ext cx="435173" cy="435173"/>
          </a:xfrm>
          <a:prstGeom prst="roundRect">
            <a:avLst>
              <a:gd name="adj" fmla="val 210123"/>
            </a:avLst>
          </a:prstGeom>
          <a:solidFill>
            <a:srgbClr val="16FFBB"/>
          </a:solidFill>
        </p:spPr>
      </p:sp>
      <p:sp>
        <p:nvSpPr>
          <p:cNvPr id="26" name="Text 23"/>
          <p:cNvSpPr/>
          <p:nvPr/>
        </p:nvSpPr>
        <p:spPr>
          <a:xfrm>
            <a:off x="10727829" y="4856440"/>
            <a:ext cx="174069" cy="2175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7660005" y="5327809"/>
            <a:ext cx="1612106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Sentiment Analysis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7660005" y="5674281"/>
            <a:ext cx="6309955" cy="2321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Extracting emotional tone from textual data.</a:t>
            </a:r>
            <a:endParaRPr lang="en-US" sz="1100" dirty="0"/>
          </a:p>
        </p:txBody>
      </p:sp>
      <p:sp>
        <p:nvSpPr>
          <p:cNvPr id="29" name="Rectangles 28"/>
          <p:cNvSpPr/>
          <p:nvPr/>
        </p:nvSpPr>
        <p:spPr>
          <a:xfrm>
            <a:off x="12872720" y="7669530"/>
            <a:ext cx="1761490" cy="560070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10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11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12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2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3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4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5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6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7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8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ags/tag9.xml><?xml version="1.0" encoding="utf-8"?>
<p:tagLst xmlns:p="http://schemas.openxmlformats.org/presentationml/2006/main">
  <p:tag name="KSO_WM_DIAGRAM_VIRTUALLY_FRAME" val="{&quot;height&quot;:445.4718897637796,&quot;left&quot;:488.75,&quot;top&quot;:141.9468503937008,&quot;width&quot;:606.48440944881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2281</Words>
  <Application>WPS Presentation</Application>
  <PresentationFormat>On-screen Show (16:9)</PresentationFormat>
  <Paragraphs>146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Spline Sans Bold</vt:lpstr>
      <vt:lpstr>Segoe Print</vt:lpstr>
      <vt:lpstr>Spline Sans Bold</vt:lpstr>
      <vt:lpstr>Spline Sans Bold</vt:lpstr>
      <vt:lpstr>Barlow</vt:lpstr>
      <vt:lpstr>Barlow</vt:lpstr>
      <vt:lpstr>Barlow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Shanmugam Mudaliyar</cp:lastModifiedBy>
  <cp:revision>3</cp:revision>
  <dcterms:created xsi:type="dcterms:W3CDTF">2026-01-04T11:34:00Z</dcterms:created>
  <dcterms:modified xsi:type="dcterms:W3CDTF">2026-01-04T11:40:15Z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F0D7034B80C243C8AC0ABCA3F497E991_12</vt:lpwstr>
  </property>
  <property fmtid="{D5CDD505-2E9C-101B-9397-08002B2CF9AE}" pid="3" name="KSOProductBuildVer">
    <vt:lpwstr>1033-12.2.0.23155</vt:lpwstr>
  </property>
</Properties>
</file>